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7" r:id="rId2"/>
    <p:sldId id="313" r:id="rId3"/>
    <p:sldId id="260" r:id="rId4"/>
    <p:sldId id="327" r:id="rId5"/>
    <p:sldId id="292" r:id="rId6"/>
    <p:sldId id="267" r:id="rId7"/>
    <p:sldId id="270" r:id="rId8"/>
    <p:sldId id="314" r:id="rId9"/>
    <p:sldId id="271" r:id="rId10"/>
    <p:sldId id="274" r:id="rId11"/>
    <p:sldId id="300" r:id="rId12"/>
    <p:sldId id="275" r:id="rId13"/>
    <p:sldId id="277" r:id="rId14"/>
    <p:sldId id="287" r:id="rId15"/>
    <p:sldId id="306" r:id="rId16"/>
    <p:sldId id="305" r:id="rId17"/>
    <p:sldId id="279" r:id="rId18"/>
    <p:sldId id="304" r:id="rId19"/>
    <p:sldId id="283" r:id="rId20"/>
    <p:sldId id="311" r:id="rId21"/>
    <p:sldId id="338" r:id="rId22"/>
    <p:sldId id="288" r:id="rId23"/>
    <p:sldId id="295" r:id="rId24"/>
    <p:sldId id="301" r:id="rId25"/>
    <p:sldId id="289" r:id="rId26"/>
    <p:sldId id="294" r:id="rId27"/>
    <p:sldId id="318" r:id="rId28"/>
    <p:sldId id="337" r:id="rId29"/>
    <p:sldId id="290" r:id="rId30"/>
    <p:sldId id="335" r:id="rId31"/>
    <p:sldId id="298" r:id="rId32"/>
    <p:sldId id="303" r:id="rId33"/>
    <p:sldId id="312" r:id="rId34"/>
    <p:sldId id="315" r:id="rId35"/>
    <p:sldId id="302" r:id="rId36"/>
    <p:sldId id="308" r:id="rId37"/>
    <p:sldId id="316" r:id="rId38"/>
    <p:sldId id="317" r:id="rId39"/>
    <p:sldId id="334" r:id="rId40"/>
    <p:sldId id="339" r:id="rId41"/>
    <p:sldId id="319" r:id="rId42"/>
    <p:sldId id="321" r:id="rId43"/>
    <p:sldId id="320" r:id="rId44"/>
    <p:sldId id="322" r:id="rId45"/>
    <p:sldId id="325" r:id="rId46"/>
    <p:sldId id="326" r:id="rId47"/>
    <p:sldId id="328" r:id="rId48"/>
    <p:sldId id="324" r:id="rId49"/>
    <p:sldId id="323" r:id="rId50"/>
    <p:sldId id="332" r:id="rId51"/>
    <p:sldId id="329" r:id="rId52"/>
    <p:sldId id="333" r:id="rId53"/>
    <p:sldId id="330" r:id="rId54"/>
    <p:sldId id="340" r:id="rId55"/>
    <p:sldId id="341" r:id="rId56"/>
    <p:sldId id="342" r:id="rId5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9199F78-1EEA-4E86-85E4-AE1919948777}">
          <p14:sldIdLst>
            <p14:sldId id="257"/>
            <p14:sldId id="313"/>
            <p14:sldId id="260"/>
            <p14:sldId id="327"/>
            <p14:sldId id="292"/>
            <p14:sldId id="267"/>
            <p14:sldId id="270"/>
            <p14:sldId id="314"/>
            <p14:sldId id="271"/>
            <p14:sldId id="274"/>
            <p14:sldId id="300"/>
            <p14:sldId id="275"/>
            <p14:sldId id="277"/>
            <p14:sldId id="287"/>
            <p14:sldId id="306"/>
            <p14:sldId id="305"/>
            <p14:sldId id="279"/>
            <p14:sldId id="304"/>
            <p14:sldId id="283"/>
            <p14:sldId id="311"/>
            <p14:sldId id="338"/>
            <p14:sldId id="288"/>
            <p14:sldId id="295"/>
            <p14:sldId id="301"/>
            <p14:sldId id="289"/>
            <p14:sldId id="294"/>
            <p14:sldId id="318"/>
            <p14:sldId id="337"/>
            <p14:sldId id="290"/>
            <p14:sldId id="335"/>
            <p14:sldId id="298"/>
            <p14:sldId id="303"/>
            <p14:sldId id="312"/>
            <p14:sldId id="315"/>
            <p14:sldId id="302"/>
            <p14:sldId id="308"/>
            <p14:sldId id="316"/>
            <p14:sldId id="317"/>
            <p14:sldId id="334"/>
            <p14:sldId id="339"/>
            <p14:sldId id="319"/>
            <p14:sldId id="321"/>
            <p14:sldId id="320"/>
            <p14:sldId id="322"/>
            <p14:sldId id="325"/>
            <p14:sldId id="326"/>
            <p14:sldId id="328"/>
            <p14:sldId id="324"/>
            <p14:sldId id="323"/>
            <p14:sldId id="332"/>
            <p14:sldId id="329"/>
            <p14:sldId id="333"/>
            <p14:sldId id="330"/>
            <p14:sldId id="340"/>
            <p14:sldId id="34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D9D9D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07" autoAdjust="0"/>
  </p:normalViewPr>
  <p:slideViewPr>
    <p:cSldViewPr snapToObjects="1" showGuides="1">
      <p:cViewPr varScale="1">
        <p:scale>
          <a:sx n="103" d="100"/>
          <a:sy n="103" d="100"/>
        </p:scale>
        <p:origin x="18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1"/>
            <a:ext cx="3076363" cy="511730"/>
          </a:xfrm>
          <a:prstGeom prst="rect">
            <a:avLst/>
          </a:prstGeom>
        </p:spPr>
        <p:txBody>
          <a:bodyPr vert="horz" lIns="98759" tIns="49380" rIns="98759" bIns="4938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302" y="11"/>
            <a:ext cx="3076363" cy="511730"/>
          </a:xfrm>
          <a:prstGeom prst="rect">
            <a:avLst/>
          </a:prstGeom>
        </p:spPr>
        <p:txBody>
          <a:bodyPr vert="horz" lIns="98759" tIns="49380" rIns="98759" bIns="49380" rtlCol="0"/>
          <a:lstStyle>
            <a:lvl1pPr algn="r">
              <a:defRPr sz="1000"/>
            </a:lvl1pPr>
          </a:lstStyle>
          <a:p>
            <a:fld id="{4500C91C-5CBC-4218-A65D-18445FD683FD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7311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759" tIns="49380" rIns="98759" bIns="4938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45" y="4861457"/>
            <a:ext cx="5679439" cy="4605575"/>
          </a:xfrm>
          <a:prstGeom prst="rect">
            <a:avLst/>
          </a:prstGeom>
        </p:spPr>
        <p:txBody>
          <a:bodyPr vert="horz" lIns="98759" tIns="49380" rIns="98759" bIns="4938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721118"/>
            <a:ext cx="3076363" cy="511730"/>
          </a:xfrm>
          <a:prstGeom prst="rect">
            <a:avLst/>
          </a:prstGeom>
        </p:spPr>
        <p:txBody>
          <a:bodyPr vert="horz" lIns="98759" tIns="49380" rIns="98759" bIns="4938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302" y="9721118"/>
            <a:ext cx="3076363" cy="511730"/>
          </a:xfrm>
          <a:prstGeom prst="rect">
            <a:avLst/>
          </a:prstGeom>
        </p:spPr>
        <p:txBody>
          <a:bodyPr vert="horz" lIns="98759" tIns="49380" rIns="98759" bIns="49380" rtlCol="0" anchor="b"/>
          <a:lstStyle>
            <a:lvl1pPr algn="r">
              <a:defRPr sz="1000"/>
            </a:lvl1pPr>
          </a:lstStyle>
          <a:p>
            <a:fld id="{2E6F1471-8E22-4373-8FC7-5BABBB8A70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59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1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989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1471-8E22-4373-8FC7-5BABBB8A70FD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55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1471-8E22-4373-8FC7-5BABBB8A70FD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1471-8E22-4373-8FC7-5BABBB8A70FD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FC</a:t>
            </a:r>
            <a:r>
              <a:rPr kumimoji="1" lang="ja-JP" altLang="en-US" dirty="0"/>
              <a:t>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F1471-8E22-4373-8FC7-5BABBB8A70FD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07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892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作成中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998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027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1471-8E22-4373-8FC7-5BABBB8A70FD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作成中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998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8927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作成中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99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作成中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99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8927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89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395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作成中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546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FD599-5826-4F70-B7E6-3A151DCAB44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C620-0F0A-47CA-9931-05C2E5AA95B8}" type="datetimeFigureOut">
              <a:rPr kumimoji="1" lang="ja-JP" altLang="en-US" smtClean="0"/>
              <a:pPr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1964-C92C-48A4-A3FB-67900FD47F3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844824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（スマイルアップ）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【2021.9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00893" y="123111"/>
            <a:ext cx="1416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イオン原校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91850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8333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554400" y="461784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451" marR="8451" marT="8451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6134378" y="5498702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【2022.6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58016" y="123111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ゆめタウン博多校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554400" y="531737"/>
          <a:ext cx="8035200" cy="4822741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9407" marR="9407" marT="9407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606236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77648" y="550776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3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サザンフォース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【2021.9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00892" y="123111"/>
            <a:ext cx="1714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ベルクス戸田校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0851" y="5482531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8333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54400" y="465826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789" marR="7789" marT="7789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206388" y="5476668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【2021.12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50539" y="123111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マルイファミリー志木校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19840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61301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54400" y="465826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789" marR="7789" marT="7789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929322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140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【2023.03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50163" y="123111"/>
            <a:ext cx="18933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フレスポ八潮校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19840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61301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48349"/>
              </p:ext>
            </p:extLst>
          </p:nvPr>
        </p:nvGraphicFramePr>
        <p:xfrm>
          <a:off x="554400" y="461665"/>
          <a:ext cx="8035200" cy="4887066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57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789" marR="7789" marT="7789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929322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-472440" y="45339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mpd="sng">
                      <a:solidFill>
                        <a:schemeClr val="tx1"/>
                      </a:solidFill>
                      <a:prstDash val="solid"/>
                    </a:lnL>
                    <a:lnR w="9525" cmpd="sng">
                      <a:solidFill>
                        <a:schemeClr val="tx1"/>
                      </a:solidFill>
                      <a:prstDash val="solid"/>
                    </a:lnR>
                    <a:lnT w="9525" cmpd="sng">
                      <a:solidFill>
                        <a:schemeClr val="tx1"/>
                      </a:solidFill>
                      <a:prstDash val="solid"/>
                    </a:lnT>
                    <a:lnB w="952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６月より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50539" y="123111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トコトコスクエア所沢校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19840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61301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54400" y="465826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789" marR="7789" marT="7789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929322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リジィー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2891" y="102355"/>
            <a:ext cx="51631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</a:p>
          <a:p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00892" y="123111"/>
            <a:ext cx="1714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草加マルイ校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33649" y="5522123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517290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03988"/>
              </p:ext>
            </p:extLst>
          </p:nvPr>
        </p:nvGraphicFramePr>
        <p:xfrm>
          <a:off x="657797" y="603849"/>
          <a:ext cx="7862833" cy="4808324"/>
        </p:xfrm>
        <a:graphic>
          <a:graphicData uri="http://schemas.openxmlformats.org/drawingml/2006/table">
            <a:tbl>
              <a:tblPr/>
              <a:tblGrid>
                <a:gridCol w="87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3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22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622" marR="7622" marT="762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3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5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18:30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5990358" y="5512070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ハイペリオン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7115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871897" y="85725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春日部校</a:t>
            </a:r>
            <a:endParaRPr lang="ja-JP" altLang="en-US" sz="1600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12381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75210"/>
              </p:ext>
            </p:extLst>
          </p:nvPr>
        </p:nvGraphicFramePr>
        <p:xfrm>
          <a:off x="713280" y="448624"/>
          <a:ext cx="7823358" cy="4969557"/>
        </p:xfrm>
        <a:graphic>
          <a:graphicData uri="http://schemas.openxmlformats.org/drawingml/2006/table">
            <a:tbl>
              <a:tblPr/>
              <a:tblGrid>
                <a:gridCol w="86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955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0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 </a:t>
                      </a:r>
                    </a:p>
                  </a:txBody>
                  <a:tcPr marL="9407" marR="9407" marT="9407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47405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25874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79401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086417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4480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54977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  <a:endParaRPr lang="ja-JP" altLang="en-US" sz="1100" b="1" i="0" u="none" strike="noStrike" dirty="0">
                        <a:solidFill>
                          <a:srgbClr val="FFFFFF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75824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FFFFFF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028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20325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12149"/>
                  </a:ext>
                </a:extLst>
              </a:tr>
              <a:tr h="1719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94209"/>
                  </a:ext>
                </a:extLst>
              </a:tr>
              <a:tr h="1381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188411"/>
                  </a:ext>
                </a:extLst>
              </a:tr>
              <a:tr h="2446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6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20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72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755470" y="5510454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29889" y="5489301"/>
            <a:ext cx="18950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58870" y="5480020"/>
            <a:ext cx="2909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■ベビークラス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はいはい・・・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6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ヵ月～（首が座っているお子様）　　　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あんよ・・・歩行児～２歳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キッズ・・・２～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3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107210" y="5459110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035" y="627185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00826" y="1231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フレスポひばりが丘校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4400" y="6290900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82531"/>
            <a:ext cx="18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14348" y="5506070"/>
            <a:ext cx="261420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54400" y="5518520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32994"/>
              </p:ext>
            </p:extLst>
          </p:nvPr>
        </p:nvGraphicFramePr>
        <p:xfrm>
          <a:off x="539440" y="467565"/>
          <a:ext cx="8033088" cy="4860294"/>
        </p:xfrm>
        <a:graphic>
          <a:graphicData uri="http://schemas.openxmlformats.org/drawingml/2006/table">
            <a:tbl>
              <a:tblPr/>
              <a:tblGrid>
                <a:gridCol w="88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57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59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19"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896" marR="7896" marT="78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59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　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　 </a:t>
                      </a:r>
                    </a:p>
                  </a:txBody>
                  <a:tcPr marL="7896" marR="7896" marT="7896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977932" y="5518520"/>
            <a:ext cx="19362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6290900"/>
            <a:ext cx="2465410" cy="445611"/>
          </a:xfrm>
          <a:prstGeom prst="rect">
            <a:avLst/>
          </a:prstGeom>
          <a:noFill/>
        </p:spPr>
      </p:pic>
      <p:sp>
        <p:nvSpPr>
          <p:cNvPr id="20" name="正方形/長方形 19"/>
          <p:cNvSpPr/>
          <p:nvPr/>
        </p:nvSpPr>
        <p:spPr>
          <a:xfrm>
            <a:off x="3328550" y="5518520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05202" y="2697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０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7071" y="150474"/>
            <a:ext cx="1552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アスタ田無校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64830"/>
              </p:ext>
            </p:extLst>
          </p:nvPr>
        </p:nvGraphicFramePr>
        <p:xfrm>
          <a:off x="510413" y="520882"/>
          <a:ext cx="7949015" cy="4802758"/>
        </p:xfrm>
        <a:graphic>
          <a:graphicData uri="http://schemas.openxmlformats.org/drawingml/2006/table">
            <a:tbl>
              <a:tblPr/>
              <a:tblGrid>
                <a:gridCol w="89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838">
                  <a:extLst>
                    <a:ext uri="{9D8B030D-6E8A-4147-A177-3AD203B41FA5}">
                      <a16:colId xmlns:a16="http://schemas.microsoft.com/office/drawing/2014/main" val="840742883"/>
                    </a:ext>
                  </a:extLst>
                </a:gridCol>
                <a:gridCol w="81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971911768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61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　　　　　　　　　　　　　　</a:t>
                      </a: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18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11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3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ミドル①</a:t>
                      </a:r>
                      <a:endParaRPr lang="ja-JP" altLang="en-US" sz="1100" b="1" dirty="0"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415">
                <a:tc vMerge="1">
                  <a:txBody>
                    <a:bodyPr/>
                    <a:lstStyle/>
                    <a:p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6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65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6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947101"/>
                  </a:ext>
                </a:extLst>
              </a:tr>
              <a:tr h="142186"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4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986147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70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原トラスト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00410" y="1231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さがみ野校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693774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72318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554400" y="537873"/>
          <a:ext cx="8035200" cy="4794031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896" marR="7896" marT="7896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062368" y="5478331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【2023.03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7071" y="1231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コピオ多摩境校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695922" y="642918"/>
          <a:ext cx="7662294" cy="4791893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ミドル①</a:t>
                      </a:r>
                      <a:endParaRPr lang="ja-JP" altLang="en-US" sz="1100" b="1" dirty="0"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イークリエイト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【2022.5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66294" y="123111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リーフウォーク稲沢校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60497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26764" y="5436264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54400" y="450376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　　　　　　　　　　　　休館日</a:t>
                      </a:r>
                    </a:p>
                  </a:txBody>
                  <a:tcPr marL="9407" marR="9407" marT="9407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　　　　　　　　　　　　休館日</a:t>
                      </a:r>
                    </a:p>
                  </a:txBody>
                  <a:tcPr marL="9407" marR="9407" marT="9407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　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877648" y="5477403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206388" y="5475209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8973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０３月より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48330" y="1231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イオンモール熱田校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70148"/>
              </p:ext>
            </p:extLst>
          </p:nvPr>
        </p:nvGraphicFramePr>
        <p:xfrm>
          <a:off x="579966" y="627869"/>
          <a:ext cx="7894208" cy="4724006"/>
        </p:xfrm>
        <a:graphic>
          <a:graphicData uri="http://schemas.openxmlformats.org/drawingml/2006/table">
            <a:tbl>
              <a:tblPr/>
              <a:tblGrid>
                <a:gridCol w="89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068">
                  <a:extLst>
                    <a:ext uri="{9D8B030D-6E8A-4147-A177-3AD203B41FA5}">
                      <a16:colId xmlns:a16="http://schemas.microsoft.com/office/drawing/2014/main" val="840742883"/>
                    </a:ext>
                  </a:extLst>
                </a:gridCol>
                <a:gridCol w="812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9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　　　　　　　　　　　　　　</a:t>
                      </a: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7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ミドル①</a:t>
                      </a:r>
                      <a:endParaRPr lang="ja-JP" altLang="en-US" sz="1100" b="1" dirty="0"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9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9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544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0384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05202" y="2697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０４月より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75868" y="103179"/>
            <a:ext cx="2668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イオンモール名古屋茶屋校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66586"/>
              </p:ext>
            </p:extLst>
          </p:nvPr>
        </p:nvGraphicFramePr>
        <p:xfrm>
          <a:off x="519979" y="642523"/>
          <a:ext cx="7949015" cy="4629444"/>
        </p:xfrm>
        <a:graphic>
          <a:graphicData uri="http://schemas.openxmlformats.org/drawingml/2006/table">
            <a:tbl>
              <a:tblPr/>
              <a:tblGrid>
                <a:gridCol w="89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838">
                  <a:extLst>
                    <a:ext uri="{9D8B030D-6E8A-4147-A177-3AD203B41FA5}">
                      <a16:colId xmlns:a16="http://schemas.microsoft.com/office/drawing/2014/main" val="840742883"/>
                    </a:ext>
                  </a:extLst>
                </a:gridCol>
                <a:gridCol w="81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971911768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61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　　　　　　　　　　　　　　</a:t>
                      </a: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18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3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117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3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ミドル①</a:t>
                      </a:r>
                      <a:endParaRPr lang="ja-JP" altLang="en-US" sz="1100" b="1" dirty="0"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4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6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3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8976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（株式会社</a:t>
            </a:r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NBF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7293"/>
            <a:ext cx="5622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【2023.04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60717" y="123111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東浦和校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64973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70826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390928" y="508958"/>
          <a:ext cx="8035200" cy="4822741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9407" marR="9407" marT="9407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5990358" y="5478160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7071" y="1047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アルパーク広島校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38427"/>
              </p:ext>
            </p:extLst>
          </p:nvPr>
        </p:nvGraphicFramePr>
        <p:xfrm>
          <a:off x="683460" y="901392"/>
          <a:ext cx="7674756" cy="4255848"/>
        </p:xfrm>
        <a:graphic>
          <a:graphicData uri="http://schemas.openxmlformats.org/drawingml/2006/table">
            <a:tbl>
              <a:tblPr/>
              <a:tblGrid>
                <a:gridCol w="863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56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 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049547"/>
                  </a:ext>
                </a:extLst>
              </a:tr>
              <a:tr h="2390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5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45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0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0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0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0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0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0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4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011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豊橋倉庫株式会社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67071" y="123111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向山フォレスタ校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27252"/>
              </p:ext>
            </p:extLst>
          </p:nvPr>
        </p:nvGraphicFramePr>
        <p:xfrm>
          <a:off x="695922" y="642918"/>
          <a:ext cx="7662294" cy="4807661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1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２．１１月より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11604" y="123111"/>
            <a:ext cx="2832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イオンモール浜松志都呂校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95256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31898"/>
              </p:ext>
            </p:extLst>
          </p:nvPr>
        </p:nvGraphicFramePr>
        <p:xfrm>
          <a:off x="457881" y="526676"/>
          <a:ext cx="8035200" cy="4990614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69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709" marR="8709" marT="8709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06236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10125075" y="351472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dot"/>
                    </a:lnL>
                    <a:lnR w="3175" cmpd="sng">
                      <a:solidFill>
                        <a:schemeClr val="tx1"/>
                      </a:solidFill>
                      <a:prstDash val="dot"/>
                    </a:lnR>
                    <a:lnT w="3175" cmpd="sng">
                      <a:solidFill>
                        <a:schemeClr val="tx1"/>
                      </a:solidFill>
                      <a:prstDash val="dot"/>
                    </a:lnT>
                    <a:lnB w="3175" cmpd="sng">
                      <a:solidFill>
                        <a:schemeClr val="tx1"/>
                      </a:solidFill>
                      <a:prstDash val="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３・２月より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11604" y="123111"/>
            <a:ext cx="2832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イオンモール浜松市野校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95256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06236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10125075" y="351472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dot"/>
                    </a:lnL>
                    <a:lnR w="3175" cmpd="sng">
                      <a:solidFill>
                        <a:schemeClr val="tx1"/>
                      </a:solidFill>
                      <a:prstDash val="dot"/>
                    </a:lnR>
                    <a:lnT w="3175" cmpd="sng">
                      <a:solidFill>
                        <a:schemeClr val="tx1"/>
                      </a:solidFill>
                      <a:prstDash val="dot"/>
                    </a:lnT>
                    <a:lnB w="3175" cmpd="sng">
                      <a:solidFill>
                        <a:schemeClr val="tx1"/>
                      </a:solidFill>
                      <a:prstDash val="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4991167-DD02-24CF-4A49-645C91964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05684"/>
              </p:ext>
            </p:extLst>
          </p:nvPr>
        </p:nvGraphicFramePr>
        <p:xfrm>
          <a:off x="695922" y="642918"/>
          <a:ext cx="7662294" cy="4767468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8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1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1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906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 チャレンジ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30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9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9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009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/>
              <a:t>合同会社ブルイエ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43670" y="123111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沖縄浦添パルコシティ校</a:t>
            </a:r>
          </a:p>
          <a:p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28992" y="5522245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>
              <a:latin typeface="BIZ UDPゴシック" pitchFamily="50" charset="-128"/>
              <a:ea typeface="BIZ UDP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9966" y="5522245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9966" y="5489998"/>
            <a:ext cx="7894206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itchFamily="50" charset="-128"/>
              <a:ea typeface="游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695922" y="461665"/>
          <a:ext cx="7662294" cy="4894388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262" marR="8262" marT="8262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　　　　　　　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1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7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ミドル①</a:t>
                      </a:r>
                      <a:endParaRPr lang="ja-JP" altLang="en-US" sz="1100" b="1" dirty="0"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896" marR="7896" marT="7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1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1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　　　　　　　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859970" y="552224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4DE071-E0DD-EFB2-14C6-E1DE58FA6669}"/>
              </a:ext>
            </a:extLst>
          </p:cNvPr>
          <p:cNvSpPr txBox="1"/>
          <p:nvPr/>
        </p:nvSpPr>
        <p:spPr>
          <a:xfrm>
            <a:off x="179512" y="1844824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5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（株式会社ママダ）</a:t>
            </a:r>
          </a:p>
        </p:txBody>
      </p:sp>
    </p:spTree>
    <p:extLst>
      <p:ext uri="{BB962C8B-B14F-4D97-AF65-F5344CB8AC3E}">
        <p14:creationId xmlns:p14="http://schemas.microsoft.com/office/powerpoint/2010/main" val="21692846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３・２月より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37922" y="254213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FKD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インターパーク校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36235"/>
              </p:ext>
            </p:extLst>
          </p:nvPr>
        </p:nvGraphicFramePr>
        <p:xfrm>
          <a:off x="365153" y="656698"/>
          <a:ext cx="8575315" cy="4705513"/>
        </p:xfrm>
        <a:graphic>
          <a:graphicData uri="http://schemas.openxmlformats.org/drawingml/2006/table">
            <a:tbl>
              <a:tblPr/>
              <a:tblGrid>
                <a:gridCol w="95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323890407"/>
                    </a:ext>
                  </a:extLst>
                </a:gridCol>
                <a:gridCol w="903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994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950632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24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214862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81734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666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62423" y="254213"/>
            <a:ext cx="2747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イトーヨーカドー宇都宮校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56538"/>
              </p:ext>
            </p:extLst>
          </p:nvPr>
        </p:nvGraphicFramePr>
        <p:xfrm>
          <a:off x="539440" y="620610"/>
          <a:ext cx="8137131" cy="4696883"/>
        </p:xfrm>
        <a:graphic>
          <a:graphicData uri="http://schemas.openxmlformats.org/drawingml/2006/table">
            <a:tbl>
              <a:tblPr/>
              <a:tblGrid>
                <a:gridCol w="89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5879424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97">
                  <a:extLst>
                    <a:ext uri="{9D8B030D-6E8A-4147-A177-3AD203B41FA5}">
                      <a16:colId xmlns:a16="http://schemas.microsoft.com/office/drawing/2014/main" val="3907756085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892900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5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717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315914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71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92350" y="138036"/>
            <a:ext cx="2206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イオン大宮西校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61301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30619"/>
              </p:ext>
            </p:extLst>
          </p:nvPr>
        </p:nvGraphicFramePr>
        <p:xfrm>
          <a:off x="554400" y="513542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6948" marR="6948" marT="6948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599035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9320" y="150669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３・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5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76033" y="327338"/>
            <a:ext cx="2338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ヨークベニマル守谷校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214639"/>
              </p:ext>
            </p:extLst>
          </p:nvPr>
        </p:nvGraphicFramePr>
        <p:xfrm>
          <a:off x="341675" y="729940"/>
          <a:ext cx="8575315" cy="4573844"/>
        </p:xfrm>
        <a:graphic>
          <a:graphicData uri="http://schemas.openxmlformats.org/drawingml/2006/table">
            <a:tbl>
              <a:tblPr/>
              <a:tblGrid>
                <a:gridCol w="95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323890407"/>
                    </a:ext>
                  </a:extLst>
                </a:gridCol>
                <a:gridCol w="903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994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950632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53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館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789" marR="7789" marT="7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3826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5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5400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Towani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Fujiwara</a:t>
            </a:r>
            <a:r>
              <a:rPr kumimoji="1" lang="ja-JP" altLang="en-US" sz="5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844824"/>
            <a:ext cx="8964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000" dirty="0"/>
              <a:t>株式会社サンスタップ</a:t>
            </a:r>
            <a:r>
              <a:rPr kumimoji="1" lang="ja-JP" altLang="en-US" sz="6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37922" y="254213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イオンモール岡山校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56538"/>
              </p:ext>
            </p:extLst>
          </p:nvPr>
        </p:nvGraphicFramePr>
        <p:xfrm>
          <a:off x="539440" y="620610"/>
          <a:ext cx="8137131" cy="4753127"/>
        </p:xfrm>
        <a:graphic>
          <a:graphicData uri="http://schemas.openxmlformats.org/drawingml/2006/table">
            <a:tbl>
              <a:tblPr/>
              <a:tblGrid>
                <a:gridCol w="89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5879424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97">
                  <a:extLst>
                    <a:ext uri="{9D8B030D-6E8A-4147-A177-3AD203B41FA5}">
                      <a16:colId xmlns:a16="http://schemas.microsoft.com/office/drawing/2014/main" val="3907756085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892900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5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81734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315914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7140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２月より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00977" y="233373"/>
            <a:ext cx="13305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戸塚モディ校</a:t>
            </a:r>
            <a:endParaRPr lang="ja-JP" altLang="en-US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571783" y="517585"/>
          <a:ext cx="7662294" cy="4807661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休館日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館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日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6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.4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37922" y="254213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イオンタウン黒崎校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39385"/>
              </p:ext>
            </p:extLst>
          </p:nvPr>
        </p:nvGraphicFramePr>
        <p:xfrm>
          <a:off x="539440" y="620610"/>
          <a:ext cx="8137131" cy="4725005"/>
        </p:xfrm>
        <a:graphic>
          <a:graphicData uri="http://schemas.openxmlformats.org/drawingml/2006/table">
            <a:tbl>
              <a:tblPr/>
              <a:tblGrid>
                <a:gridCol w="89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5879424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97">
                  <a:extLst>
                    <a:ext uri="{9D8B030D-6E8A-4147-A177-3AD203B41FA5}">
                      <a16:colId xmlns:a16="http://schemas.microsoft.com/office/drawing/2014/main" val="3907756085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892900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5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館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717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81734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315914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7140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4000" dirty="0"/>
              <a:t>株式会社ヒラオカコーポレーション</a:t>
            </a:r>
            <a:r>
              <a:rPr kumimoji="1"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5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5400" dirty="0"/>
              <a:t>豊倉サービス株式会社</a:t>
            </a:r>
            <a:r>
              <a:rPr kumimoji="1" lang="ja-JP" altLang="en-US" sz="5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.4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37922" y="254213"/>
            <a:ext cx="2786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イオンモール豊川校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53048"/>
              </p:ext>
            </p:extLst>
          </p:nvPr>
        </p:nvGraphicFramePr>
        <p:xfrm>
          <a:off x="539440" y="620610"/>
          <a:ext cx="8137131" cy="4753127"/>
        </p:xfrm>
        <a:graphic>
          <a:graphicData uri="http://schemas.openxmlformats.org/drawingml/2006/table">
            <a:tbl>
              <a:tblPr/>
              <a:tblGrid>
                <a:gridCol w="89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5879424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97">
                  <a:extLst>
                    <a:ext uri="{9D8B030D-6E8A-4147-A177-3AD203B41FA5}">
                      <a16:colId xmlns:a16="http://schemas.microsoft.com/office/drawing/2014/main" val="3907756085"/>
                    </a:ext>
                  </a:extLst>
                </a:gridCol>
                <a:gridCol w="936242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892900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5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館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2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222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224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224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226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226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449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315914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7140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4800" dirty="0"/>
              <a:t>太子ゴルフ観光株式会社</a:t>
            </a:r>
            <a:r>
              <a:rPr kumimoji="1"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【2022.2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88281" y="123111"/>
            <a:ext cx="2160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イオンモール上尾校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2343" y="5484023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80351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554400" y="483079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6948" marR="6948" marT="6948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6948" marR="6948" marT="694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599035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.03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22130" y="198407"/>
            <a:ext cx="2016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アルプラザ香里園校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571783" y="517585"/>
          <a:ext cx="7662294" cy="4807662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休館日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館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日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67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4000" dirty="0"/>
              <a:t>そら</a:t>
            </a:r>
            <a:r>
              <a:rPr lang="ja-JP" altLang="en-US" sz="4000" dirty="0" err="1"/>
              <a:t>りえ</a:t>
            </a:r>
            <a:r>
              <a:rPr lang="ja-JP" altLang="en-US" sz="4000" dirty="0"/>
              <a:t>ホールディングス株式会社</a:t>
            </a:r>
            <a:r>
              <a:rPr kumimoji="1"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.04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22130" y="198407"/>
            <a:ext cx="2016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イーアス高尾校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571783" y="517585"/>
          <a:ext cx="7662294" cy="4807662"/>
        </p:xfrm>
        <a:graphic>
          <a:graphicData uri="http://schemas.openxmlformats.org/drawingml/2006/table">
            <a:tbl>
              <a:tblPr/>
              <a:tblGrid>
                <a:gridCol w="85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4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休館日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262" marR="8262" marT="826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休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館</a:t>
                      </a:r>
                      <a:endParaRPr kumimoji="1" lang="en-US" altLang="ja-JP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日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262" marR="8262" marT="8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67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（株式会社</a:t>
            </a:r>
            <a:r>
              <a:rPr lang="en-US" altLang="ja-JP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1way</a:t>
            </a:r>
            <a:r>
              <a:rPr kumimoji="1"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764686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8610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【2023.07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36370" y="186969"/>
            <a:ext cx="144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アピタ桑名校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693774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72318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06402"/>
              </p:ext>
            </p:extLst>
          </p:nvPr>
        </p:nvGraphicFramePr>
        <p:xfrm>
          <a:off x="554400" y="537873"/>
          <a:ext cx="8035200" cy="4804809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7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館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7896" marR="7896" marT="78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4189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 </a:t>
                      </a: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7896" marR="7896" marT="7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062368" y="5478331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83096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7A25-B8F8-5A82-7FC8-F0DA78D1BE64}"/>
              </a:ext>
            </a:extLst>
          </p:cNvPr>
          <p:cNvSpPr txBox="1"/>
          <p:nvPr/>
        </p:nvSpPr>
        <p:spPr>
          <a:xfrm>
            <a:off x="179512" y="1844824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（株式会社ラクア</a:t>
            </a:r>
            <a:r>
              <a:rPr kumimoji="1" lang="ja-JP" altLang="en-US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9912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380" y="49877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３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.7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85312" y="172988"/>
            <a:ext cx="30386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イオンフードスタイル新松戸校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372128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66072" y="5493548"/>
            <a:ext cx="22300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5420" y="5461301"/>
            <a:ext cx="26229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体操教室　　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5153" y="5474949"/>
            <a:ext cx="8544517" cy="8084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0748"/>
              </p:ext>
            </p:extLst>
          </p:nvPr>
        </p:nvGraphicFramePr>
        <p:xfrm>
          <a:off x="815033" y="482132"/>
          <a:ext cx="7513933" cy="4813161"/>
        </p:xfrm>
        <a:graphic>
          <a:graphicData uri="http://schemas.openxmlformats.org/drawingml/2006/table">
            <a:tbl>
              <a:tblPr/>
              <a:tblGrid>
                <a:gridCol w="826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09">
                  <a:extLst>
                    <a:ext uri="{9D8B030D-6E8A-4147-A177-3AD203B41FA5}">
                      <a16:colId xmlns:a16="http://schemas.microsoft.com/office/drawing/2014/main" val="25879424"/>
                    </a:ext>
                  </a:extLst>
                </a:gridCol>
                <a:gridCol w="826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298">
                  <a:extLst>
                    <a:ext uri="{9D8B030D-6E8A-4147-A177-3AD203B41FA5}">
                      <a16:colId xmlns:a16="http://schemas.microsoft.com/office/drawing/2014/main" val="3907756085"/>
                    </a:ext>
                  </a:extLst>
                </a:gridCol>
                <a:gridCol w="864537">
                  <a:extLst>
                    <a:ext uri="{9D8B030D-6E8A-4147-A177-3AD203B41FA5}">
                      <a16:colId xmlns:a16="http://schemas.microsoft.com/office/drawing/2014/main" val="1238466828"/>
                    </a:ext>
                  </a:extLst>
                </a:gridCol>
                <a:gridCol w="824516">
                  <a:extLst>
                    <a:ext uri="{9D8B030D-6E8A-4147-A177-3AD203B41FA5}">
                      <a16:colId xmlns:a16="http://schemas.microsoft.com/office/drawing/2014/main" val="3031308428"/>
                    </a:ext>
                  </a:extLst>
                </a:gridCol>
                <a:gridCol w="826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64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</a:t>
                      </a: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5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6378" marR="86378" marT="43189" marB="43189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27371"/>
                  </a:ext>
                </a:extLst>
              </a:tr>
              <a:tr h="2246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866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010562"/>
                  </a:ext>
                </a:extLst>
              </a:tr>
              <a:tr h="2844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40163"/>
                  </a:ext>
                </a:extLst>
              </a:tr>
              <a:tr h="2246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75141"/>
                  </a:ext>
                </a:extLst>
              </a:tr>
              <a:tr h="3441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0981"/>
                  </a:ext>
                </a:extLst>
              </a:tr>
              <a:tr h="2246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334386"/>
                  </a:ext>
                </a:extLst>
              </a:tr>
              <a:tr h="3441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49474"/>
                  </a:ext>
                </a:extLst>
              </a:tr>
              <a:tr h="22469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82204"/>
                  </a:ext>
                </a:extLst>
              </a:tr>
              <a:tr h="119389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05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46477"/>
                  </a:ext>
                </a:extLst>
              </a:tr>
              <a:tr h="1193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122613"/>
                  </a:ext>
                </a:extLst>
              </a:tr>
              <a:tr h="2246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6378" marR="86378" marT="43189" marB="43189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302279"/>
                  </a:ext>
                </a:extLst>
              </a:tr>
              <a:tr h="1503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741426"/>
                  </a:ext>
                </a:extLst>
              </a:tr>
              <a:tr h="150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05032"/>
                  </a:ext>
                </a:extLst>
              </a:tr>
              <a:tr h="1503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30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635470"/>
                  </a:ext>
                </a:extLst>
              </a:tr>
              <a:tr h="150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5555"/>
                  </a:ext>
                </a:extLst>
              </a:tr>
              <a:tr h="1503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：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20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6378" marR="86378" marT="43189" marB="431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0051"/>
                  </a:ext>
                </a:extLst>
              </a:tr>
              <a:tr h="150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817341"/>
                  </a:ext>
                </a:extLst>
              </a:tr>
              <a:tr h="4371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１９：３０</a:t>
                      </a: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7358" marR="7358" marT="735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36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865452" y="5487685"/>
            <a:ext cx="2747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9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9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315914"/>
            <a:ext cx="2465410" cy="49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3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642974" y="1844824"/>
            <a:ext cx="101441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（インフィニティ</a:t>
            </a:r>
            <a:r>
              <a:rPr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―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443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【2022.6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月より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00958" y="123111"/>
            <a:ext cx="9921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堀切校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</a:t>
            </a:r>
            <a:r>
              <a:rPr lang="ja-JP" altLang="en-US" sz="800" b="1" dirty="0" err="1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すぽ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14790" y="5495256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6764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554400" y="461665"/>
          <a:ext cx="8035200" cy="4896000"/>
        </p:xfrm>
        <a:graphic>
          <a:graphicData uri="http://schemas.openxmlformats.org/drawingml/2006/table">
            <a:tbl>
              <a:tblPr/>
              <a:tblGrid>
                <a:gridCol w="89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8709" marR="8709" marT="8709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ハイ </a:t>
                      </a:r>
                    </a:p>
                  </a:txBody>
                  <a:tcPr marL="8709" marR="8709" marT="8709" marB="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A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バク転 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B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062368" y="5487685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60" y="6290900"/>
            <a:ext cx="2465410" cy="495686"/>
          </a:xfrm>
          <a:prstGeom prst="rect">
            <a:avLst/>
          </a:prstGeom>
          <a:noFill/>
        </p:spPr>
      </p:pic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10125075" y="351472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dot"/>
                    </a:lnL>
                    <a:lnR w="3175" cmpd="sng">
                      <a:solidFill>
                        <a:schemeClr val="tx1"/>
                      </a:solidFill>
                      <a:prstDash val="dot"/>
                    </a:lnR>
                    <a:lnT w="3175" cmpd="sng">
                      <a:solidFill>
                        <a:schemeClr val="tx1"/>
                      </a:solidFill>
                      <a:prstDash val="dot"/>
                    </a:lnT>
                    <a:lnB w="3175" cmpd="sng">
                      <a:solidFill>
                        <a:schemeClr val="tx1"/>
                      </a:solidFill>
                      <a:prstDash val="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6446" y="0"/>
            <a:ext cx="597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ネイス体操教室</a:t>
            </a:r>
            <a:r>
              <a:rPr kumimoji="1" lang="ja-JP" altLang="en-US" sz="16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</a:t>
            </a:r>
            <a:r>
              <a:rPr kumimoji="1" lang="ja-JP" altLang="en-US" sz="24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週間スケジュール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【2023.06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より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】</a:t>
            </a:r>
            <a:endParaRPr kumimoji="1" lang="ja-JP" altLang="en-US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01464" y="177176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キテミテマツド校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966" y="6230131"/>
            <a:ext cx="62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※開催日時は、変更</a:t>
            </a:r>
            <a:r>
              <a:rPr kumimoji="1"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や定員となる場合があります</a:t>
            </a:r>
            <a:r>
              <a:rPr kumimoji="1"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。</a:t>
            </a:r>
          </a:p>
          <a:p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※休館日が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ございますので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ご参加の際は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年間予定表</a:t>
            </a:r>
            <a:r>
              <a:rPr lang="ja-JP" altLang="en-US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または月間スケジュールを</a:t>
            </a:r>
            <a:r>
              <a:rPr lang="en-US" altLang="ja-JP" sz="9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ご確認下さい。</a:t>
            </a:r>
            <a:endParaRPr kumimoji="1" lang="en-US" altLang="ja-JP" sz="9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5493548"/>
            <a:ext cx="20024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■すぽいく教室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…1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歳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10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ヶ月～未就園児</a:t>
            </a:r>
          </a:p>
          <a:p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83460" y="5474949"/>
            <a:ext cx="7690472" cy="7401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26041"/>
              </p:ext>
            </p:extLst>
          </p:nvPr>
        </p:nvGraphicFramePr>
        <p:xfrm>
          <a:off x="696938" y="515730"/>
          <a:ext cx="7661276" cy="4896000"/>
        </p:xfrm>
        <a:graphic>
          <a:graphicData uri="http://schemas.openxmlformats.org/drawingml/2006/table">
            <a:tbl>
              <a:tblPr/>
              <a:tblGrid>
                <a:gridCol w="660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月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火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水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木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金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　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土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日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ー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すぽいく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休館日</a:t>
                      </a:r>
                    </a:p>
                  </a:txBody>
                  <a:tcPr marL="9407" marR="9407" marT="9407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err="1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すぽ</a:t>
                      </a: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いく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10:15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11:20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12:25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　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14:15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15:05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15:20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16:10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16:25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チャレンジ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17:15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ステップ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17:30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18:20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ミドル①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ミドル②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19:30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 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バク転　</a:t>
                      </a:r>
                      <a:r>
                        <a:rPr kumimoji="1" lang="en-US" altLang="ja-JP" sz="1100" b="1" i="0" u="none" strike="noStrike" kern="1200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  <a:cs typeface="+mn-cs"/>
                        </a:rPr>
                        <a:t>B</a:t>
                      </a:r>
                      <a:endParaRPr kumimoji="1" lang="ja-JP" altLang="en-US" sz="1100" b="1" i="0" u="none" strike="noStrike" kern="1200" dirty="0">
                        <a:solidFill>
                          <a:srgbClr val="000000"/>
                        </a:solidFill>
                        <a:latin typeface="BIZ UDPゴシック" pitchFamily="50" charset="-128"/>
                        <a:ea typeface="BIZ UDPゴシック" pitchFamily="50" charset="-128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BIZ UDPゴシック" pitchFamily="50" charset="-128"/>
                          <a:ea typeface="BIZ UDPゴシック" pitchFamily="50" charset="-128"/>
                        </a:rPr>
                        <a:t>―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877648" y="5486069"/>
            <a:ext cx="2614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■体操教室　　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※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学年は目安となります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チャレンジ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年少～年中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ステップ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年中～年長　　　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ミドル①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 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1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ミドル②、ハイ ･･･進級表参照 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34378" y="5492734"/>
            <a:ext cx="2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■バク転教室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…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小</a:t>
            </a:r>
            <a:r>
              <a:rPr lang="en-US" altLang="ja-JP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2</a:t>
            </a:r>
            <a:r>
              <a:rPr lang="ja-JP" altLang="en-US" sz="800" b="1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～成人</a:t>
            </a:r>
            <a:endParaRPr lang="en-US" altLang="ja-JP" sz="800" b="1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A…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中級、上級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　バク転</a:t>
            </a:r>
            <a:r>
              <a:rPr lang="en-US" altLang="ja-JP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B…</a:t>
            </a:r>
            <a:r>
              <a:rPr lang="ja-JP" altLang="en-US" sz="800" dirty="0">
                <a:latin typeface="BIZ UDPゴシック" pitchFamily="50" charset="-128"/>
                <a:ea typeface="BIZ UDPゴシック" pitchFamily="50" charset="-128"/>
                <a:cs typeface="メイリオ" pitchFamily="50" charset="-128"/>
              </a:rPr>
              <a:t>初級、中級</a:t>
            </a:r>
            <a:endParaRPr lang="en-US" altLang="ja-JP" sz="800" dirty="0">
              <a:latin typeface="BIZ UDPゴシック" pitchFamily="50" charset="-128"/>
              <a:ea typeface="BIZ UDPゴシック" pitchFamily="50" charset="-128"/>
              <a:cs typeface="メイリオ" pitchFamily="50" charset="-128"/>
            </a:endParaRPr>
          </a:p>
        </p:txBody>
      </p:sp>
      <p:pic>
        <p:nvPicPr>
          <p:cNvPr id="12" name="Picture 2" descr="E:\共有\91_全社員共通\0011_ロゴ・イラスト\ロゴ2022.4～\ネイス体操教室ロゴ-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5746" y="6290900"/>
            <a:ext cx="2465410" cy="495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84482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FC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</a:t>
            </a:r>
            <a:endParaRPr kumimoji="1" lang="en-US" altLang="ja-JP" sz="6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エフリード</a:t>
            </a:r>
            <a:r>
              <a:rPr kumimoji="1" lang="ja-JP" altLang="en-US" sz="6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54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4401</TotalTime>
  <Words>9141</Words>
  <Application>Microsoft Office PowerPoint</Application>
  <PresentationFormat>画面に合わせる (4:3)</PresentationFormat>
  <Paragraphs>4197</Paragraphs>
  <Slides>56</Slides>
  <Notes>41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56</vt:i4>
      </vt:variant>
    </vt:vector>
  </HeadingPairs>
  <TitlesOfParts>
    <vt:vector size="63" baseType="lpstr">
      <vt:lpstr>BIZ UDPゴシック</vt:lpstr>
      <vt:lpstr>メイリオ</vt:lpstr>
      <vt:lpstr>游ゴシック</vt:lpstr>
      <vt:lpstr>Arial</vt:lpstr>
      <vt:lpstr>Calibri</vt:lpstr>
      <vt:lpstr>Roboto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教室戦略室　角雅江</dc:creator>
  <cp:lastModifiedBy>竹下 ゆづ</cp:lastModifiedBy>
  <cp:revision>448</cp:revision>
  <cp:lastPrinted>2023-06-01T06:05:08Z</cp:lastPrinted>
  <dcterms:created xsi:type="dcterms:W3CDTF">2021-09-10T08:45:46Z</dcterms:created>
  <dcterms:modified xsi:type="dcterms:W3CDTF">2023-06-01T06:07:37Z</dcterms:modified>
</cp:coreProperties>
</file>